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82" r:id="rId5"/>
    <p:sldId id="311" r:id="rId6"/>
    <p:sldId id="283" r:id="rId7"/>
    <p:sldId id="305" r:id="rId8"/>
    <p:sldId id="297" r:id="rId9"/>
    <p:sldId id="304" r:id="rId10"/>
    <p:sldId id="298" r:id="rId11"/>
    <p:sldId id="299" r:id="rId12"/>
    <p:sldId id="312" r:id="rId13"/>
    <p:sldId id="313" r:id="rId14"/>
    <p:sldId id="309" r:id="rId15"/>
    <p:sldId id="303" r:id="rId16"/>
    <p:sldId id="306" r:id="rId17"/>
    <p:sldId id="301" r:id="rId18"/>
    <p:sldId id="308" r:id="rId19"/>
    <p:sldId id="307" r:id="rId20"/>
    <p:sldId id="300" r:id="rId21"/>
    <p:sldId id="302" r:id="rId22"/>
    <p:sldId id="314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74" autoAdjust="0"/>
  </p:normalViewPr>
  <p:slideViewPr>
    <p:cSldViewPr snapToGrid="0">
      <p:cViewPr>
        <p:scale>
          <a:sx n="85" d="100"/>
          <a:sy n="85" d="100"/>
        </p:scale>
        <p:origin x="48" y="4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74"/>
    </p:cViewPr>
  </p:sorter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12/19/2019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26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46375"/>
            <a:ext cx="9198000" cy="5130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1399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46376"/>
            <a:ext cx="4435831" cy="5130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169" y="1046376"/>
            <a:ext cx="4435831" cy="5130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8349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096752"/>
            <a:ext cx="4434840" cy="4092911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95160" y="2096752"/>
            <a:ext cx="4434840" cy="4092911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5328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2" y="457201"/>
            <a:ext cx="6023727" cy="57267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4757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3075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579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9186" y="516870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59186" y="56196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0688" y="145415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055" y="5600700"/>
            <a:ext cx="2495945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6055" y="-4053"/>
            <a:ext cx="2487384" cy="5608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84" y="104413"/>
            <a:ext cx="3160721" cy="4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F8443E-0D06-4057-933B-C87E884C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br>
              <a:rPr lang="en-US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n-US" sz="1600" b="1" spc="-100" baseline="0" noProof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1600" b="1" spc="-100" baseline="0" noProof="0" dirty="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72" r:id="rId13"/>
    <p:sldLayoutId id="2147483666" r:id="rId14"/>
    <p:sldLayoutId id="2147483667" r:id="rId15"/>
    <p:sldLayoutId id="2147483668" r:id="rId16"/>
    <p:sldLayoutId id="2147483673" r:id="rId17"/>
    <p:sldLayoutId id="2147483675" r:id="rId18"/>
    <p:sldLayoutId id="2147483669" r:id="rId19"/>
    <p:sldLayoutId id="2147483655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10" Type="http://schemas.openxmlformats.org/officeDocument/2006/relationships/image" Target="../media/image22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decorative element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58" y="4346296"/>
            <a:ext cx="6948882" cy="1228336"/>
          </a:xfrm>
        </p:spPr>
        <p:txBody>
          <a:bodyPr/>
          <a:lstStyle/>
          <a:p>
            <a:pPr algn="ctr"/>
            <a:r>
              <a:rPr lang="en-US" sz="5400" dirty="0" smtClean="0"/>
              <a:t>NIH HEAL </a:t>
            </a:r>
            <a:r>
              <a:rPr lang="en-US" sz="5400" dirty="0" smtClean="0"/>
              <a:t>EPPIC-NET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17" y="3941638"/>
            <a:ext cx="4081378" cy="2056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476" y="2423106"/>
            <a:ext cx="4772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Daniel L. Riddle, PT, PhD</a:t>
            </a:r>
          </a:p>
          <a:p>
            <a:pPr algn="ctr"/>
            <a:r>
              <a:rPr lang="en-US" sz="2000" dirty="0">
                <a:latin typeface="+mj-lt"/>
              </a:rPr>
              <a:t>Otto </a:t>
            </a:r>
            <a:r>
              <a:rPr lang="en-US" sz="2000" dirty="0" smtClean="0">
                <a:latin typeface="+mj-lt"/>
              </a:rPr>
              <a:t>D. </a:t>
            </a:r>
            <a:r>
              <a:rPr lang="en-US" sz="2000" dirty="0">
                <a:latin typeface="+mj-lt"/>
              </a:rPr>
              <a:t>Payton Professor </a:t>
            </a:r>
          </a:p>
          <a:p>
            <a:pPr algn="ctr"/>
            <a:r>
              <a:rPr lang="en-US" sz="2000" dirty="0">
                <a:latin typeface="+mj-lt"/>
              </a:rPr>
              <a:t>Departments of Physical Therapy, 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err="1" smtClean="0">
                <a:latin typeface="+mj-lt"/>
              </a:rPr>
              <a:t>Orthopaedic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Surgery and Rheumatology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2" y="133352"/>
            <a:ext cx="5212794" cy="774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358" y="5545798"/>
            <a:ext cx="6357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(Early Phase Pain Investigation Clinical Network)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7803" y="52006"/>
            <a:ext cx="6288504" cy="432000"/>
          </a:xfrm>
        </p:spPr>
        <p:txBody>
          <a:bodyPr/>
          <a:lstStyle/>
          <a:p>
            <a:r>
              <a:rPr lang="en-US" cap="none" dirty="0" smtClean="0"/>
              <a:t>Funding Targets cont’d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9710" y="640727"/>
            <a:ext cx="7660491" cy="473908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Clinical Trials to Focus on:</a:t>
            </a:r>
          </a:p>
          <a:p>
            <a:r>
              <a:rPr lang="en-US" sz="2800" dirty="0" smtClean="0"/>
              <a:t>Investigational </a:t>
            </a:r>
            <a:r>
              <a:rPr lang="en-US" sz="2800" dirty="0"/>
              <a:t>drugs and biologics, investigational devices, natural products, and surgical procedures for the treatment of pain</a:t>
            </a:r>
          </a:p>
          <a:p>
            <a:r>
              <a:rPr lang="en-US" sz="2800" dirty="0"/>
              <a:t>Deeply </a:t>
            </a:r>
            <a:r>
              <a:rPr lang="en-US" sz="2800" dirty="0" err="1"/>
              <a:t>phenotyped</a:t>
            </a:r>
            <a:r>
              <a:rPr lang="en-US" sz="2800" dirty="0"/>
              <a:t> patients with pain conditions of high unmet need.</a:t>
            </a:r>
          </a:p>
          <a:p>
            <a:r>
              <a:rPr lang="en-US" sz="2800" dirty="0"/>
              <a:t>Drugs or devices with strong potential to move to industry-funded Phase 3 efficacy trials, should the early-phase study achieve the </a:t>
            </a:r>
            <a:r>
              <a:rPr lang="en-US" sz="2800" dirty="0" smtClean="0"/>
              <a:t>pre-specified </a:t>
            </a:r>
            <a:r>
              <a:rPr lang="en-US" sz="2800" dirty="0"/>
              <a:t>endpoints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48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221" y="797250"/>
            <a:ext cx="8841931" cy="432000"/>
          </a:xfrm>
        </p:spPr>
        <p:txBody>
          <a:bodyPr/>
          <a:lstStyle/>
          <a:p>
            <a:r>
              <a:rPr lang="en-US" cap="none" dirty="0" smtClean="0"/>
              <a:t>What About You as an Investigator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4122239" y="1549730"/>
            <a:ext cx="5184913" cy="360000"/>
          </a:xfrm>
        </p:spPr>
        <p:txBody>
          <a:bodyPr/>
          <a:lstStyle/>
          <a:p>
            <a:r>
              <a:rPr lang="en-US" sz="2800" dirty="0" smtClean="0"/>
              <a:t>One of two roles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2246" y="2908300"/>
            <a:ext cx="8304906" cy="3283700"/>
          </a:xfrm>
        </p:spPr>
        <p:txBody>
          <a:bodyPr/>
          <a:lstStyle/>
          <a:p>
            <a:r>
              <a:rPr lang="en-US" sz="2800" dirty="0" smtClean="0"/>
              <a:t>Can either submit application as a holder of an “asset” (a drug, a device or a biomarker)</a:t>
            </a:r>
          </a:p>
          <a:p>
            <a:r>
              <a:rPr lang="en-US" sz="2800" dirty="0" smtClean="0"/>
              <a:t>Can serve as a site PI to conduct a study within the VCU “spoke”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69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5958" y="797250"/>
            <a:ext cx="8718252" cy="432000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cap="none" dirty="0" smtClean="0"/>
              <a:t>Stage Application Process for Asset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86" y="1400381"/>
            <a:ext cx="8835624" cy="51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8766" y="184897"/>
            <a:ext cx="5184913" cy="432000"/>
          </a:xfrm>
        </p:spPr>
        <p:txBody>
          <a:bodyPr/>
          <a:lstStyle/>
          <a:p>
            <a:r>
              <a:rPr lang="en-US" cap="none" dirty="0" smtClean="0"/>
              <a:t>Application Overview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93" y="656348"/>
            <a:ext cx="9149607" cy="61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7586" y="1102026"/>
            <a:ext cx="5184913" cy="432000"/>
          </a:xfrm>
        </p:spPr>
        <p:txBody>
          <a:bodyPr/>
          <a:lstStyle/>
          <a:p>
            <a:r>
              <a:rPr lang="en-US" cap="none" dirty="0" smtClean="0"/>
              <a:t>Application Update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3243" y="1748589"/>
            <a:ext cx="8879304" cy="4122822"/>
          </a:xfrm>
        </p:spPr>
        <p:txBody>
          <a:bodyPr/>
          <a:lstStyle/>
          <a:p>
            <a:r>
              <a:rPr lang="en-US" sz="2400" dirty="0"/>
              <a:t>EPPIC-Net initial preliminary application review round took place on October 30th. ----11 applications were reviewed</a:t>
            </a:r>
          </a:p>
          <a:p>
            <a:r>
              <a:rPr lang="en-US" sz="2400" dirty="0" smtClean="0"/>
              <a:t>Summary </a:t>
            </a:r>
            <a:r>
              <a:rPr lang="en-US" sz="2400" dirty="0"/>
              <a:t>report pending; NINDS/NIH will determine which move forward to dossier stage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next review round submission deadline will be early-mid November, with review to take place in December</a:t>
            </a:r>
          </a:p>
          <a:p>
            <a:r>
              <a:rPr lang="en-US" sz="2400" dirty="0"/>
              <a:t>Then Review cycles expected to be every 4-8 weeks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03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0576" y="797250"/>
            <a:ext cx="5184913" cy="43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2" y="931229"/>
            <a:ext cx="9632355" cy="58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4639" y="933584"/>
            <a:ext cx="5184913" cy="432000"/>
          </a:xfrm>
        </p:spPr>
        <p:txBody>
          <a:bodyPr/>
          <a:lstStyle/>
          <a:p>
            <a:r>
              <a:rPr lang="en-US" cap="none" dirty="0" smtClean="0"/>
              <a:t>Preliminary Application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5" y="1454150"/>
            <a:ext cx="9666531" cy="4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9986" y="933584"/>
            <a:ext cx="7524330" cy="432000"/>
          </a:xfrm>
        </p:spPr>
        <p:txBody>
          <a:bodyPr/>
          <a:lstStyle/>
          <a:p>
            <a:r>
              <a:rPr lang="en-US" cap="none" dirty="0" smtClean="0"/>
              <a:t>General Topics of  Recent Round of Apps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739985" y="1519743"/>
            <a:ext cx="5184913" cy="360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9572928"/>
              </p:ext>
            </p:extLst>
          </p:nvPr>
        </p:nvGraphicFramePr>
        <p:xfrm>
          <a:off x="1293311" y="1784030"/>
          <a:ext cx="6735762" cy="4886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258">
                  <a:extLst>
                    <a:ext uri="{9D8B030D-6E8A-4147-A177-3AD203B41FA5}">
                      <a16:colId xmlns:a16="http://schemas.microsoft.com/office/drawing/2014/main" val="3002181204"/>
                    </a:ext>
                  </a:extLst>
                </a:gridCol>
                <a:gridCol w="1951483">
                  <a:extLst>
                    <a:ext uri="{9D8B030D-6E8A-4147-A177-3AD203B41FA5}">
                      <a16:colId xmlns:a16="http://schemas.microsoft.com/office/drawing/2014/main" val="251641258"/>
                    </a:ext>
                  </a:extLst>
                </a:gridCol>
                <a:gridCol w="3056021">
                  <a:extLst>
                    <a:ext uri="{9D8B030D-6E8A-4147-A177-3AD203B41FA5}">
                      <a16:colId xmlns:a16="http://schemas.microsoft.com/office/drawing/2014/main" val="1487571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 Indication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749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Migraine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9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knee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17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Chronic low back pain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3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Knee osteoarthritis (n = 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85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Device/biomarker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Chronic low back</a:t>
                      </a:r>
                      <a:r>
                        <a:rPr lang="en-US" baseline="0" dirty="0" smtClean="0"/>
                        <a:t> pain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46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pain types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10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Chemotherapy induced</a:t>
                      </a:r>
                      <a:r>
                        <a:rPr lang="en-US" baseline="0" dirty="0" smtClean="0"/>
                        <a:t> neuropathic pain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7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Drug/procedure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Subarachnoid hemorrhage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3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Chronic</a:t>
                      </a:r>
                      <a:r>
                        <a:rPr lang="en-US" baseline="0" dirty="0" smtClean="0"/>
                        <a:t> LBP, hip, knee, migraine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02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 herpetic neuralgia, acute dental pain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16922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5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471"/>
          <a:stretch/>
        </p:blipFill>
        <p:spPr>
          <a:xfrm>
            <a:off x="682296" y="843471"/>
            <a:ext cx="8664808" cy="591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70688" y="1454150"/>
            <a:ext cx="7799408" cy="32837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EPPIC-Net Application webpage</a:t>
            </a:r>
          </a:p>
          <a:p>
            <a:r>
              <a:rPr lang="en-US" sz="3200" dirty="0"/>
              <a:t>https://heal.nih.gov/research/clinical-research/eppic-net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249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3306" y="949626"/>
            <a:ext cx="6278982" cy="432000"/>
          </a:xfrm>
        </p:spPr>
        <p:txBody>
          <a:bodyPr/>
          <a:lstStyle/>
          <a:p>
            <a:r>
              <a:rPr lang="en-US" cap="none" dirty="0" smtClean="0"/>
              <a:t>Purposes of Presentation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8238" y="1670718"/>
            <a:ext cx="8254049" cy="3283700"/>
          </a:xfrm>
        </p:spPr>
        <p:txBody>
          <a:bodyPr/>
          <a:lstStyle/>
          <a:p>
            <a:r>
              <a:rPr lang="en-US" sz="2800" dirty="0" smtClean="0"/>
              <a:t>Provide a brief overview of the HEAL initiative</a:t>
            </a:r>
          </a:p>
          <a:p>
            <a:r>
              <a:rPr lang="en-US" sz="2800" dirty="0" smtClean="0"/>
              <a:t>Describe specific purposes of </a:t>
            </a:r>
            <a:r>
              <a:rPr lang="en-US" sz="2800" dirty="0" smtClean="0"/>
              <a:t>EPPIC-Net </a:t>
            </a:r>
            <a:r>
              <a:rPr lang="en-US" sz="2800" dirty="0" smtClean="0"/>
              <a:t>and VCU’s role</a:t>
            </a:r>
          </a:p>
          <a:p>
            <a:r>
              <a:rPr lang="en-US" sz="2800" dirty="0" smtClean="0"/>
              <a:t>Summarize opportunities for VCU investigators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936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676" y="2008127"/>
            <a:ext cx="6798250" cy="167447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97645" y="3901526"/>
            <a:ext cx="3329850" cy="382887"/>
          </a:xfrm>
        </p:spPr>
        <p:txBody>
          <a:bodyPr/>
          <a:lstStyle/>
          <a:p>
            <a:r>
              <a:rPr lang="en-US" sz="2800" dirty="0" smtClean="0"/>
              <a:t>Dan Riddle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5895" y="4444276"/>
            <a:ext cx="2910342" cy="238016"/>
          </a:xfrm>
        </p:spPr>
        <p:txBody>
          <a:bodyPr/>
          <a:lstStyle/>
          <a:p>
            <a:r>
              <a:rPr lang="en-US" sz="2800" dirty="0" smtClean="0"/>
              <a:t>dlriddle@vcu.edu</a:t>
            </a:r>
            <a:endParaRPr lang="en-US" sz="28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82DE25-E72C-473B-AB0F-13DF377E6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5895" y="4988834"/>
            <a:ext cx="4743078" cy="238016"/>
          </a:xfrm>
        </p:spPr>
        <p:txBody>
          <a:bodyPr/>
          <a:lstStyle/>
          <a:p>
            <a:r>
              <a:rPr lang="en-US" sz="2800" dirty="0" smtClean="0"/>
              <a:t>https</a:t>
            </a:r>
            <a:r>
              <a:rPr lang="en-US" sz="2800" dirty="0"/>
              <a:t>://pt.chp.vcu.edu/facultystaff/daniel-riddle-pt-phd-fapta.html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53295" y="4407524"/>
            <a:ext cx="481663" cy="481663"/>
          </a:xfrm>
          <a:prstGeom prst="rect">
            <a:avLst/>
          </a:prstGeom>
        </p:spPr>
      </p:pic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43140" y="4968554"/>
            <a:ext cx="491818" cy="49181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405895" y="3909848"/>
            <a:ext cx="2866659" cy="238016"/>
          </a:xfrm>
        </p:spPr>
        <p:txBody>
          <a:bodyPr/>
          <a:lstStyle/>
          <a:p>
            <a:r>
              <a:rPr lang="en-US" sz="2800" dirty="0" smtClean="0"/>
              <a:t>804-828-0234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47474" y="770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9287" y="3761193"/>
            <a:ext cx="6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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4616" y="0"/>
            <a:ext cx="2487384" cy="5608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616" y="5608806"/>
            <a:ext cx="2487384" cy="1252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29" y="125946"/>
            <a:ext cx="3007318" cy="4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decorative element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57"/>
          <a:stretch>
            <a:fillRect/>
          </a:stretch>
        </p:blipFill>
        <p:spPr>
          <a:xfrm>
            <a:off x="9705975" y="0"/>
            <a:ext cx="2486025" cy="56102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412" y="863379"/>
            <a:ext cx="5184913" cy="432000"/>
          </a:xfrm>
        </p:spPr>
        <p:txBody>
          <a:bodyPr/>
          <a:lstStyle/>
          <a:p>
            <a:r>
              <a:rPr lang="en-US" cap="none" dirty="0" smtClean="0"/>
              <a:t>About the HEAL Initiative</a:t>
            </a:r>
            <a:endParaRPr lang="en-US" cap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8241" y="1452478"/>
            <a:ext cx="8468895" cy="494927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• </a:t>
            </a:r>
            <a:r>
              <a:rPr lang="en-US" sz="2800" dirty="0"/>
              <a:t>From prevention research, basic and translational research, clinical trials, to implementation </a:t>
            </a:r>
            <a:r>
              <a:rPr lang="en-US" sz="2800" dirty="0" smtClean="0"/>
              <a:t>science</a:t>
            </a:r>
          </a:p>
          <a:p>
            <a:r>
              <a:rPr lang="en-US" sz="2800" dirty="0" smtClean="0"/>
              <a:t>Over $945M awarded in </a:t>
            </a:r>
            <a:r>
              <a:rPr lang="en-US" sz="2800" dirty="0"/>
              <a:t>FY2019</a:t>
            </a:r>
          </a:p>
          <a:p>
            <a:pPr marL="0" indent="0">
              <a:buNone/>
            </a:pPr>
            <a:r>
              <a:rPr lang="en-US" sz="2800" dirty="0" smtClean="0"/>
              <a:t>• 12 </a:t>
            </a:r>
            <a:r>
              <a:rPr lang="en-US" sz="2800" dirty="0"/>
              <a:t>NIH Institute and Centers leading 26 HEAL research projects</a:t>
            </a:r>
          </a:p>
          <a:p>
            <a:pPr marL="0" indent="0">
              <a:buNone/>
            </a:pPr>
            <a:r>
              <a:rPr lang="en-US" sz="2800" dirty="0" smtClean="0"/>
              <a:t>• Multiple </a:t>
            </a:r>
            <a:r>
              <a:rPr lang="en-US" sz="2800" dirty="0"/>
              <a:t>projects integrating research into new settings</a:t>
            </a:r>
          </a:p>
          <a:p>
            <a:pPr marL="0" indent="0">
              <a:buNone/>
            </a:pPr>
            <a:r>
              <a:rPr lang="en-US" sz="2800" dirty="0" smtClean="0"/>
              <a:t>• Released </a:t>
            </a:r>
            <a:r>
              <a:rPr lang="en-US" sz="2800" dirty="0"/>
              <a:t>40+ funding announcements for FY2019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7264" y="705037"/>
            <a:ext cx="6660204" cy="432000"/>
          </a:xfrm>
        </p:spPr>
        <p:txBody>
          <a:bodyPr/>
          <a:lstStyle/>
          <a:p>
            <a:r>
              <a:rPr lang="en-US" cap="none" dirty="0" smtClean="0"/>
              <a:t>HEAL Research Overview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95" y="1363057"/>
            <a:ext cx="7641363" cy="50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9585" y="1085984"/>
            <a:ext cx="6112626" cy="432000"/>
          </a:xfrm>
        </p:spPr>
        <p:txBody>
          <a:bodyPr/>
          <a:lstStyle/>
          <a:p>
            <a:r>
              <a:rPr lang="en-US" sz="4000" cap="none" dirty="0" smtClean="0"/>
              <a:t>Goals of EPPIC-Net</a:t>
            </a:r>
            <a:endParaRPr lang="en-US" sz="40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211179" y="1782149"/>
            <a:ext cx="7251032" cy="360000"/>
          </a:xfrm>
        </p:spPr>
        <p:txBody>
          <a:bodyPr/>
          <a:lstStyle/>
          <a:p>
            <a:r>
              <a:rPr lang="en-US" sz="2400" dirty="0"/>
              <a:t>(Early Phase Pain Investigation Clinical Network)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6884" y="2406315"/>
            <a:ext cx="9007641" cy="3938337"/>
          </a:xfrm>
        </p:spPr>
        <p:txBody>
          <a:bodyPr/>
          <a:lstStyle/>
          <a:p>
            <a:r>
              <a:rPr lang="en-US" sz="2800" dirty="0"/>
              <a:t>Provide academic and industry investigators with expert infrastructure and support for </a:t>
            </a:r>
            <a:r>
              <a:rPr lang="en-US" sz="2800" dirty="0" smtClean="0"/>
              <a:t>early-phase clinical </a:t>
            </a:r>
            <a:r>
              <a:rPr lang="en-US" sz="2800" dirty="0"/>
              <a:t>testing of pain therapeutics across populations and the lifespan AND to reduce reliance on opioids by accelerating early-phase clinical trials of non-addictive pain therapeutics, including drugs and devices.</a:t>
            </a:r>
          </a:p>
          <a:p>
            <a:r>
              <a:rPr lang="en-US" sz="2800" dirty="0"/>
              <a:t>EPPIC-Net will also accept studies of biomarkers and include phenotyping.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616" y="-8106"/>
            <a:ext cx="2487384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2674" y="893479"/>
            <a:ext cx="6288504" cy="432000"/>
          </a:xfrm>
        </p:spPr>
        <p:txBody>
          <a:bodyPr/>
          <a:lstStyle/>
          <a:p>
            <a:r>
              <a:rPr lang="en-US" cap="none" dirty="0" smtClean="0"/>
              <a:t>EPPIC-Net Structure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70687" y="1454150"/>
            <a:ext cx="7660491" cy="3283700"/>
          </a:xfrm>
        </p:spPr>
        <p:txBody>
          <a:bodyPr/>
          <a:lstStyle/>
          <a:p>
            <a:r>
              <a:rPr lang="en-US" sz="2800" dirty="0" smtClean="0"/>
              <a:t>U24 </a:t>
            </a:r>
            <a:r>
              <a:rPr lang="en-US" sz="2800" dirty="0"/>
              <a:t>Cooperative Agreements are used to fund EPPIC-Net Infrastructure</a:t>
            </a:r>
          </a:p>
          <a:p>
            <a:r>
              <a:rPr lang="en-US" sz="2800" dirty="0" smtClean="0"/>
              <a:t>“</a:t>
            </a:r>
            <a:r>
              <a:rPr lang="en-US" sz="2800" dirty="0"/>
              <a:t>Other Transaction” Awards are used to fund EPPIC-Net Clinical Trials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16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2912" y="989731"/>
            <a:ext cx="5184913" cy="432000"/>
          </a:xfrm>
        </p:spPr>
        <p:txBody>
          <a:bodyPr/>
          <a:lstStyle/>
          <a:p>
            <a:r>
              <a:rPr lang="en-US" cap="none" dirty="0" smtClean="0"/>
              <a:t>Infrastructure Defined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2092911" y="1539580"/>
            <a:ext cx="5184913" cy="360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30582" y="1975519"/>
            <a:ext cx="5184800" cy="3283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3" y="1539579"/>
            <a:ext cx="9239715" cy="45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7466" y="824767"/>
            <a:ext cx="5184913" cy="432000"/>
          </a:xfrm>
        </p:spPr>
        <p:txBody>
          <a:bodyPr/>
          <a:lstStyle/>
          <a:p>
            <a:r>
              <a:rPr lang="en-US" cap="none" dirty="0" smtClean="0"/>
              <a:t>EPPIC-Net Structure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2349585" y="1950984"/>
            <a:ext cx="5184913" cy="360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616" y="-8106"/>
            <a:ext cx="2487384" cy="56088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3267418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5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466" y="1651275"/>
            <a:ext cx="7868528" cy="511849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1284" y="6401750"/>
            <a:ext cx="1660358" cy="368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48441"/>
          <a:stretch/>
        </p:blipFill>
        <p:spPr>
          <a:xfrm>
            <a:off x="922502" y="4578016"/>
            <a:ext cx="2121747" cy="609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679" y="4692996"/>
            <a:ext cx="676715" cy="33530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392779" y="882679"/>
            <a:ext cx="1812758" cy="10022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86780" y="523603"/>
            <a:ext cx="1268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NYU SOM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392779" y="4090737"/>
            <a:ext cx="1219200" cy="14036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99158" y="5512468"/>
            <a:ext cx="7617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MGH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093" y="850137"/>
            <a:ext cx="56681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Duke University</a:t>
            </a:r>
            <a:r>
              <a:rPr lang="en-US" sz="1400" dirty="0"/>
              <a:t> – North Carolina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/>
              <a:t>Medical </a:t>
            </a:r>
            <a:r>
              <a:rPr lang="en-US" sz="1400" b="1" dirty="0"/>
              <a:t>College of Wisconsin </a:t>
            </a:r>
            <a:r>
              <a:rPr lang="en-US" sz="1400" dirty="0"/>
              <a:t>– Wisconsin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Medical University of South Carolina</a:t>
            </a:r>
            <a:r>
              <a:rPr lang="en-US" sz="1400" dirty="0"/>
              <a:t> – South Carolina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New York University School of Medicine</a:t>
            </a:r>
            <a:r>
              <a:rPr lang="en-US" sz="1400" dirty="0"/>
              <a:t> – New York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University of California, San Diego</a:t>
            </a:r>
            <a:r>
              <a:rPr lang="en-US" sz="1400" dirty="0"/>
              <a:t> – California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University of Florida</a:t>
            </a:r>
            <a:r>
              <a:rPr lang="en-US" sz="1400" dirty="0"/>
              <a:t> – Florida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University of Pennsylvania</a:t>
            </a:r>
            <a:r>
              <a:rPr lang="en-US" sz="1400" dirty="0"/>
              <a:t> – Pennsylvania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University of Pittsburgh at Pittsburgh</a:t>
            </a:r>
            <a:r>
              <a:rPr lang="en-US" sz="1400" dirty="0"/>
              <a:t> – Pennsylvania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University of Rochester</a:t>
            </a:r>
            <a:r>
              <a:rPr lang="en-US" sz="1400" dirty="0"/>
              <a:t> – New York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University of Washington </a:t>
            </a:r>
            <a:r>
              <a:rPr lang="en-US" sz="1400" dirty="0"/>
              <a:t>– </a:t>
            </a:r>
            <a:r>
              <a:rPr lang="en-US" sz="1400" dirty="0" smtClean="0"/>
              <a:t>Washington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/>
              <a:t>MGH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/>
              <a:t>Icahn SOM, Mount Sinai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639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7803" y="52006"/>
            <a:ext cx="6288504" cy="432000"/>
          </a:xfrm>
        </p:spPr>
        <p:txBody>
          <a:bodyPr/>
          <a:lstStyle/>
          <a:p>
            <a:r>
              <a:rPr lang="en-US" cap="none" dirty="0" smtClean="0"/>
              <a:t>Funding Targets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9710" y="640726"/>
            <a:ext cx="7660491" cy="593397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EPPIC-Net will target</a:t>
            </a:r>
          </a:p>
          <a:p>
            <a:r>
              <a:rPr lang="en-US" sz="2000" dirty="0" smtClean="0"/>
              <a:t>Test </a:t>
            </a:r>
            <a:r>
              <a:rPr lang="en-US" sz="2000" dirty="0"/>
              <a:t>new pain treatments (e.g., small molecules, biologics, devices) with go/no-go criteria in early-stage trials to move toward efficacy trials for regulatory approval.</a:t>
            </a:r>
          </a:p>
          <a:p>
            <a:r>
              <a:rPr lang="en-US" sz="2000" dirty="0"/>
              <a:t>Provide proof-of-concept clinical testing of potential biomarkers and new treatments to help identify specific pathways or mechanisms that hold promise for future therapeutic development.</a:t>
            </a:r>
          </a:p>
          <a:p>
            <a:r>
              <a:rPr lang="en-US" sz="2000" dirty="0"/>
              <a:t>Validate biomarkers for utility in assessing target engagement or pain outcomes that could be used to accelerate development of new, non-addictive pain therapies.</a:t>
            </a:r>
          </a:p>
          <a:p>
            <a:r>
              <a:rPr lang="en-US" sz="2000" dirty="0"/>
              <a:t>Develop and test innovative clinical trial paradigms to evaluate pain therapies. </a:t>
            </a:r>
          </a:p>
          <a:p>
            <a:r>
              <a:rPr lang="en-US" sz="2000" dirty="0"/>
              <a:t>Establish well-characterized patient cohorts with specific pain conditions and clearly defined outcome measures for early-stage trials.</a:t>
            </a:r>
          </a:p>
          <a:p>
            <a:r>
              <a:rPr lang="en-US" sz="2000" dirty="0"/>
              <a:t>Continuously learn from experience to engineer adaptive, ever-improving early-phase testing of new pain therapies.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41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84B30EC-0085-4B02-B549-85261AA7A7FD}" vid="{B38EAA63-7B49-47D5-A9B8-CCF1CC9145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E1D8AE1-AF50-4238-9545-788684540A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5BD18-190D-4514-9BDF-0746D033B5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19935D-ADE6-42ED-B568-839405AD6ABE}">
  <ds:schemaRefs>
    <ds:schemaRef ds:uri="71af3243-3dd4-4a8d-8c0d-dd76da1f02a5"/>
    <ds:schemaRef ds:uri="http://purl.org/dc/terms/"/>
    <ds:schemaRef ds:uri="http://purl.org/dc/dcmitype/"/>
    <ds:schemaRef ds:uri="16c05727-aa75-4e4a-9b5f-8a80a116589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708</Words>
  <Application>Microsoft Office PowerPoint</Application>
  <PresentationFormat>Widescreen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Office Theme</vt:lpstr>
      <vt:lpstr>NIH HEAL EPPIC-NET</vt:lpstr>
      <vt:lpstr>Purposes of Presentation</vt:lpstr>
      <vt:lpstr>About the HEAL Initiative</vt:lpstr>
      <vt:lpstr>HEAL Research Overview</vt:lpstr>
      <vt:lpstr>Goals of EPPIC-Net</vt:lpstr>
      <vt:lpstr>EPPIC-Net Structure</vt:lpstr>
      <vt:lpstr>Infrastructure Defined</vt:lpstr>
      <vt:lpstr>EPPIC-Net Structure</vt:lpstr>
      <vt:lpstr>Funding Targets</vt:lpstr>
      <vt:lpstr>Funding Targets cont’d</vt:lpstr>
      <vt:lpstr>What About You as an Investigator?</vt:lpstr>
      <vt:lpstr>3 Stage Application Process for Asset Holder</vt:lpstr>
      <vt:lpstr>Application Overview</vt:lpstr>
      <vt:lpstr>Application Update</vt:lpstr>
      <vt:lpstr>PowerPoint Presentation</vt:lpstr>
      <vt:lpstr>Preliminary Application</vt:lpstr>
      <vt:lpstr>General Topics of  Recent Round of Apps</vt:lpstr>
      <vt:lpstr>PowerPoint Presentation</vt:lpstr>
      <vt:lpstr>PowerPoint Presentation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2019-11-13T17:35:05Z</dcterms:created>
  <dcterms:modified xsi:type="dcterms:W3CDTF">2019-12-19T16:41:10Z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